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68E34-8390-4661-83D1-793AF2F6D6FA}" v="5" dt="2025-05-19T14:31:1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6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8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9469" y="1132121"/>
            <a:ext cx="3608208" cy="3450844"/>
          </a:xfrm>
        </p:spPr>
        <p:txBody>
          <a:bodyPr>
            <a:normAutofit/>
          </a:bodyPr>
          <a:lstStyle/>
          <a:p>
            <a:r>
              <a:rPr lang="es-ES" sz="4800" dirty="0"/>
              <a:t>Hardware de soporte para paginación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9469" y="4818126"/>
            <a:ext cx="3608208" cy="12689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200" dirty="0">
                <a:latin typeface="Univers Condensed"/>
              </a:rPr>
              <a:t>Integrantes: Marcos Ortiz, Benjamín Cardozo, Santiago Benítez 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CC33C96-BA3F-DCD7-AB85-8394B300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80" r="14156" b="8"/>
          <a:stretch/>
        </p:blipFill>
        <p:spPr>
          <a:xfrm>
            <a:off x="4735487" y="10"/>
            <a:ext cx="7456513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529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20EBC-257A-43C7-F29A-86B861C7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s-ES" dirty="0"/>
              <a:t>¿Qué es la paginación?</a:t>
            </a:r>
          </a:p>
        </p:txBody>
      </p:sp>
      <p:pic>
        <p:nvPicPr>
          <p:cNvPr id="5" name="Picture 4" descr="Placa de circuito electrónico">
            <a:extLst>
              <a:ext uri="{FF2B5EF4-FFF2-40B4-BE49-F238E27FC236}">
                <a16:creationId xmlns:a16="http://schemas.microsoft.com/office/drawing/2014/main" id="{CF5CD519-7668-734C-3F79-06F2D02C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84" r="9011" b="-3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AE6EE-BC4D-05FC-91C0-BD5ED8F5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ea typeface="+mn-lt"/>
                <a:cs typeface="+mn-lt"/>
              </a:rPr>
              <a:t>La </a:t>
            </a:r>
            <a:r>
              <a:rPr lang="es-ES" b="1">
                <a:ea typeface="+mn-lt"/>
                <a:cs typeface="+mn-lt"/>
              </a:rPr>
              <a:t>paginación</a:t>
            </a:r>
            <a:r>
              <a:rPr lang="es-ES">
                <a:ea typeface="+mn-lt"/>
                <a:cs typeface="+mn-lt"/>
              </a:rPr>
              <a:t> es una técnica de gestión de memoria utilizada por los sistemas operativos para manejar el uso de la memoria RAM y la memoria virtual. Varios dispositivos de </a:t>
            </a:r>
            <a:r>
              <a:rPr lang="es-ES" b="1">
                <a:ea typeface="+mn-lt"/>
                <a:cs typeface="+mn-lt"/>
              </a:rPr>
              <a:t>hardware</a:t>
            </a:r>
            <a:r>
              <a:rPr lang="es-ES">
                <a:ea typeface="+mn-lt"/>
                <a:cs typeface="+mn-lt"/>
              </a:rPr>
              <a:t> facilitan la paginación al trabajar en conjunto con el sistema operativo.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86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902B4-95F8-7CE7-217E-DAC0719C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55362"/>
            <a:ext cx="6881728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 b="0" dirty="0">
                <a:ea typeface="+mj-lt"/>
                <a:cs typeface="+mj-lt"/>
              </a:rPr>
              <a:t>1. </a:t>
            </a:r>
            <a:r>
              <a:rPr lang="es-ES" sz="3400" dirty="0">
                <a:ea typeface="+mj-lt"/>
                <a:cs typeface="+mj-lt"/>
              </a:rPr>
              <a:t>Unidad de Gestión de Memoria (MMU - Memory Management </a:t>
            </a:r>
            <a:r>
              <a:rPr lang="es-ES" sz="3400" err="1">
                <a:ea typeface="+mj-lt"/>
                <a:cs typeface="+mj-lt"/>
              </a:rPr>
              <a:t>Unit</a:t>
            </a:r>
            <a:r>
              <a:rPr lang="es-ES" sz="3400" dirty="0">
                <a:ea typeface="+mj-lt"/>
                <a:cs typeface="+mj-lt"/>
              </a:rPr>
              <a:t>)</a:t>
            </a:r>
            <a:endParaRPr lang="es-ES" sz="3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28658-B85F-212E-D61F-A2D89D4F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700" b="1"/>
              <a:t>Funcionamiento:</a:t>
            </a:r>
            <a:endParaRPr lang="es-ES" sz="1700"/>
          </a:p>
          <a:p>
            <a:pPr>
              <a:lnSpc>
                <a:spcPct val="100000"/>
              </a:lnSpc>
            </a:pPr>
            <a:r>
              <a:rPr lang="es-ES" sz="1700" dirty="0">
                <a:ea typeface="+mn-lt"/>
                <a:cs typeface="+mn-lt"/>
              </a:rPr>
              <a:t>La </a:t>
            </a:r>
            <a:r>
              <a:rPr lang="es-ES" sz="1700" b="1" dirty="0">
                <a:ea typeface="+mn-lt"/>
                <a:cs typeface="+mn-lt"/>
              </a:rPr>
              <a:t>MMU</a:t>
            </a:r>
            <a:r>
              <a:rPr lang="es-ES" sz="1700" dirty="0">
                <a:ea typeface="+mn-lt"/>
                <a:cs typeface="+mn-lt"/>
              </a:rPr>
              <a:t> es un componente de hardware integrado en la CPU o en el chipset del sistema.</a:t>
            </a:r>
            <a:endParaRPr lang="es-ES" sz="1700" dirty="0"/>
          </a:p>
          <a:p>
            <a:pPr>
              <a:lnSpc>
                <a:spcPct val="100000"/>
              </a:lnSpc>
            </a:pPr>
            <a:r>
              <a:rPr lang="es-ES" sz="1700" dirty="0">
                <a:ea typeface="+mn-lt"/>
                <a:cs typeface="+mn-lt"/>
              </a:rPr>
              <a:t>Traduce las </a:t>
            </a:r>
            <a:r>
              <a:rPr lang="es-ES" sz="1700" b="1" dirty="0">
                <a:ea typeface="+mn-lt"/>
                <a:cs typeface="+mn-lt"/>
              </a:rPr>
              <a:t>direcciones lógicas</a:t>
            </a:r>
            <a:r>
              <a:rPr lang="es-ES" sz="1700" dirty="0">
                <a:ea typeface="+mn-lt"/>
                <a:cs typeface="+mn-lt"/>
              </a:rPr>
              <a:t> (o virtuales) generadas por los programas en </a:t>
            </a:r>
            <a:r>
              <a:rPr lang="es-ES" sz="1700" b="1" dirty="0">
                <a:ea typeface="+mn-lt"/>
                <a:cs typeface="+mn-lt"/>
              </a:rPr>
              <a:t>direcciones físicas</a:t>
            </a:r>
            <a:r>
              <a:rPr lang="es-ES" sz="1700" dirty="0">
                <a:ea typeface="+mn-lt"/>
                <a:cs typeface="+mn-lt"/>
              </a:rPr>
              <a:t> en la memoria RAM.</a:t>
            </a:r>
            <a:endParaRPr lang="es-ES" sz="1700" dirty="0"/>
          </a:p>
          <a:p>
            <a:pPr>
              <a:lnSpc>
                <a:spcPct val="100000"/>
              </a:lnSpc>
            </a:pPr>
            <a:r>
              <a:rPr lang="es-ES" sz="1700" dirty="0">
                <a:ea typeface="+mn-lt"/>
                <a:cs typeface="+mn-lt"/>
              </a:rPr>
              <a:t>Utiliza estructuras llamadas </a:t>
            </a:r>
            <a:r>
              <a:rPr lang="es-ES" sz="1700" b="1" dirty="0">
                <a:ea typeface="+mn-lt"/>
                <a:cs typeface="+mn-lt"/>
              </a:rPr>
              <a:t>tablas de páginas</a:t>
            </a:r>
            <a:r>
              <a:rPr lang="es-ES" sz="1700" dirty="0">
                <a:ea typeface="+mn-lt"/>
                <a:cs typeface="+mn-lt"/>
              </a:rPr>
              <a:t>, que contienen la correspondencia entre páginas virtuales y marcos de página (</a:t>
            </a:r>
            <a:r>
              <a:rPr lang="es-ES" sz="1700" dirty="0" err="1">
                <a:ea typeface="+mn-lt"/>
                <a:cs typeface="+mn-lt"/>
              </a:rPr>
              <a:t>frames</a:t>
            </a:r>
            <a:r>
              <a:rPr lang="es-ES" sz="1700" dirty="0">
                <a:ea typeface="+mn-lt"/>
                <a:cs typeface="+mn-lt"/>
              </a:rPr>
              <a:t>) en la memoria física.</a:t>
            </a:r>
            <a:endParaRPr lang="es-ES" sz="1700" dirty="0"/>
          </a:p>
          <a:p>
            <a:pPr>
              <a:lnSpc>
                <a:spcPct val="100000"/>
              </a:lnSpc>
            </a:pPr>
            <a:r>
              <a:rPr lang="es-ES" sz="1700">
                <a:ea typeface="+mn-lt"/>
                <a:cs typeface="+mn-lt"/>
              </a:rPr>
              <a:t>Si una página no está en la memoria física (ocurre un </a:t>
            </a:r>
            <a:r>
              <a:rPr lang="es-ES" sz="1700" b="1">
                <a:ea typeface="+mn-lt"/>
                <a:cs typeface="+mn-lt"/>
              </a:rPr>
              <a:t>page </a:t>
            </a:r>
            <a:r>
              <a:rPr lang="es-ES" sz="1700" b="1" err="1">
                <a:ea typeface="+mn-lt"/>
                <a:cs typeface="+mn-lt"/>
              </a:rPr>
              <a:t>fault</a:t>
            </a:r>
            <a:r>
              <a:rPr lang="es-ES" sz="1700">
                <a:ea typeface="+mn-lt"/>
                <a:cs typeface="+mn-lt"/>
              </a:rPr>
              <a:t>), la MMU lanza una interrupción para que el sistema operativo la cargue desde el disco.</a:t>
            </a:r>
            <a:endParaRPr lang="es-ES" sz="1700"/>
          </a:p>
          <a:p>
            <a:pPr>
              <a:lnSpc>
                <a:spcPct val="100000"/>
              </a:lnSpc>
            </a:pPr>
            <a:endParaRPr lang="es-ES" sz="1700"/>
          </a:p>
        </p:txBody>
      </p:sp>
      <p:pic>
        <p:nvPicPr>
          <p:cNvPr id="5" name="Picture 4" descr="Placa brillante de circuito impreso">
            <a:extLst>
              <a:ext uri="{FF2B5EF4-FFF2-40B4-BE49-F238E27FC236}">
                <a16:creationId xmlns:a16="http://schemas.microsoft.com/office/drawing/2014/main" id="{3D0D21AC-C8E0-8496-756C-84BD099C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87" r="17452" b="-3"/>
          <a:stretch/>
        </p:blipFill>
        <p:spPr>
          <a:xfrm>
            <a:off x="8018632" y="10"/>
            <a:ext cx="417336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863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863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9EB85-1D1B-CFF4-19B9-A97A4605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ea typeface="+mj-lt"/>
                <a:cs typeface="+mj-lt"/>
              </a:rPr>
              <a:t>Impacto en el rendimiento: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E19D1-15F1-6322-EB7A-60A49F50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b="1" dirty="0">
                <a:ea typeface="+mn-lt"/>
                <a:cs typeface="+mn-lt"/>
              </a:rPr>
              <a:t>Positivo:</a:t>
            </a:r>
            <a:r>
              <a:rPr lang="es-ES" dirty="0">
                <a:ea typeface="+mn-lt"/>
                <a:cs typeface="+mn-lt"/>
              </a:rPr>
              <a:t> Permite la ejecución de programas más grandes que la memoria física disponible, mejora el aislamiento entre procesos, y proporciona protección de memoria.</a:t>
            </a:r>
            <a:endParaRPr lang="es-ES" dirty="0"/>
          </a:p>
          <a:p>
            <a:endParaRPr lang="es-E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b="1" dirty="0">
                <a:ea typeface="+mn-lt"/>
                <a:cs typeface="+mn-lt"/>
              </a:rPr>
              <a:t>Negativo:</a:t>
            </a:r>
            <a:r>
              <a:rPr lang="es-ES" dirty="0">
                <a:ea typeface="+mn-lt"/>
                <a:cs typeface="+mn-lt"/>
              </a:rPr>
              <a:t> La traducción de direcciones puede añadir latencia, especialmente en sistemas con muchas referencias a memoria. Para mitigar esto, se utilizan cachés especializadas como la TLB.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high quality version | Picardía / Thumbs Up Emoji Man | Funny emoji ...">
            <a:extLst>
              <a:ext uri="{FF2B5EF4-FFF2-40B4-BE49-F238E27FC236}">
                <a16:creationId xmlns:a16="http://schemas.microsoft.com/office/drawing/2014/main" id="{0EF0F627-3E8C-6512-9277-9C7B1749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" y="1708749"/>
            <a:ext cx="1743565" cy="1283899"/>
          </a:xfrm>
          <a:prstGeom prst="rect">
            <a:avLst/>
          </a:prstGeom>
        </p:spPr>
      </p:pic>
      <p:pic>
        <p:nvPicPr>
          <p:cNvPr id="6" name="Imagen 5" descr="Pin by April on SMILEYS | Emoji meme, Funny emoticons, Funny emoji">
            <a:extLst>
              <a:ext uri="{FF2B5EF4-FFF2-40B4-BE49-F238E27FC236}">
                <a16:creationId xmlns:a16="http://schemas.microsoft.com/office/drawing/2014/main" id="{1365E3A9-6DC6-976D-EDCE-2ADE169D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912" y="4469202"/>
            <a:ext cx="2020240" cy="19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87C49A-8FA7-0D41-57D1-40B9CD03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040" y="455362"/>
            <a:ext cx="6991800" cy="1550419"/>
          </a:xfrm>
        </p:spPr>
        <p:txBody>
          <a:bodyPr>
            <a:normAutofit/>
          </a:bodyPr>
          <a:lstStyle/>
          <a:p>
            <a:r>
              <a:rPr lang="es-ES" b="0" dirty="0">
                <a:ea typeface="+mj-lt"/>
                <a:cs typeface="+mj-lt"/>
              </a:rPr>
              <a:t>2. </a:t>
            </a:r>
            <a:r>
              <a:rPr lang="es-ES" dirty="0">
                <a:ea typeface="+mj-lt"/>
                <a:cs typeface="+mj-lt"/>
              </a:rPr>
              <a:t>TLB (Translation Lookaside Buffer)</a:t>
            </a:r>
            <a:endParaRPr lang="es-ES" dirty="0"/>
          </a:p>
        </p:txBody>
      </p:sp>
      <p:pic>
        <p:nvPicPr>
          <p:cNvPr id="5" name="Picture 4" descr="Monitores de ordenador antiguos">
            <a:extLst>
              <a:ext uri="{FF2B5EF4-FFF2-40B4-BE49-F238E27FC236}">
                <a16:creationId xmlns:a16="http://schemas.microsoft.com/office/drawing/2014/main" id="{8FE9497E-BD1F-053D-F2AF-5FFA065D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21" r="32216" b="-1"/>
          <a:stretch/>
        </p:blipFill>
        <p:spPr>
          <a:xfrm>
            <a:off x="20" y="10"/>
            <a:ext cx="4173348" cy="6857990"/>
          </a:xfrm>
          <a:custGeom>
            <a:avLst/>
            <a:gdLst/>
            <a:ahLst/>
            <a:cxnLst/>
            <a:rect l="l" t="t" r="r" b="b"/>
            <a:pathLst>
              <a:path w="4173368" h="6858000">
                <a:moveTo>
                  <a:pt x="0" y="0"/>
                </a:moveTo>
                <a:lnTo>
                  <a:pt x="3603641" y="0"/>
                </a:lnTo>
                <a:lnTo>
                  <a:pt x="3603641" y="565149"/>
                </a:lnTo>
                <a:lnTo>
                  <a:pt x="4173368" y="565149"/>
                </a:lnTo>
                <a:lnTo>
                  <a:pt x="4173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51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51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21952-7640-BCE1-62B9-DA5A4A8C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40" y="2160016"/>
            <a:ext cx="6991800" cy="39261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b="1" dirty="0"/>
              <a:t>Funcionamiento:</a:t>
            </a:r>
            <a:endParaRPr lang="es-ES"/>
          </a:p>
          <a:p>
            <a:pPr>
              <a:lnSpc>
                <a:spcPct val="100000"/>
              </a:lnSpc>
            </a:pPr>
            <a:r>
              <a:rPr lang="es-ES" dirty="0">
                <a:ea typeface="+mn-lt"/>
                <a:cs typeface="+mn-lt"/>
              </a:rPr>
              <a:t>Es una pequeña caché de alta velocidad dentro de la MMU que almacena traducciones recientes de direcciones virtuales a físicas.</a:t>
            </a:r>
            <a:endParaRPr lang="es-ES" dirty="0"/>
          </a:p>
          <a:p>
            <a:pPr>
              <a:lnSpc>
                <a:spcPct val="100000"/>
              </a:lnSpc>
            </a:pPr>
            <a:r>
              <a:rPr lang="es-ES" dirty="0">
                <a:ea typeface="+mn-lt"/>
                <a:cs typeface="+mn-lt"/>
              </a:rPr>
              <a:t>Cuando se accede a una dirección de memoria, primero se consulta la TLB.</a:t>
            </a:r>
            <a:endParaRPr lang="es-ES" dirty="0"/>
          </a:p>
          <a:p>
            <a:pPr lvl="1">
              <a:lnSpc>
                <a:spcPct val="100000"/>
              </a:lnSpc>
            </a:pPr>
            <a:r>
              <a:rPr lang="es-ES" b="1" dirty="0">
                <a:ea typeface="+mn-lt"/>
                <a:cs typeface="+mn-lt"/>
              </a:rPr>
              <a:t>Si hay acierto (hit):</a:t>
            </a:r>
            <a:r>
              <a:rPr lang="es-ES" dirty="0">
                <a:ea typeface="+mn-lt"/>
                <a:cs typeface="+mn-lt"/>
              </a:rPr>
              <a:t> Se obtiene la dirección física rápidamente.</a:t>
            </a:r>
            <a:endParaRPr lang="es-ES"/>
          </a:p>
          <a:p>
            <a:pPr lvl="1">
              <a:lnSpc>
                <a:spcPct val="100000"/>
              </a:lnSpc>
            </a:pPr>
            <a:r>
              <a:rPr lang="es-ES" b="1" dirty="0">
                <a:ea typeface="+mn-lt"/>
                <a:cs typeface="+mn-lt"/>
              </a:rPr>
              <a:t>Si hay fallo (miss):</a:t>
            </a:r>
            <a:r>
              <a:rPr lang="es-ES" dirty="0">
                <a:ea typeface="+mn-lt"/>
                <a:cs typeface="+mn-lt"/>
              </a:rPr>
              <a:t> Se consulta la tabla de páginas en memoria, lo que toma más tiempo.</a:t>
            </a:r>
            <a:endParaRPr lang="es-ES"/>
          </a:p>
          <a:p>
            <a:pPr marL="0" indent="0">
              <a:lnSpc>
                <a:spcPct val="100000"/>
              </a:lnSpc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05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E7E74F-F728-2E33-0C0F-ADE85A45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s-ES" b="0" dirty="0">
                <a:ea typeface="+mj-lt"/>
                <a:cs typeface="+mj-lt"/>
              </a:rPr>
              <a:t>Impacto en el rendimiento:</a:t>
            </a:r>
            <a:endParaRPr lang="es-ES" dirty="0"/>
          </a:p>
        </p:txBody>
      </p:sp>
      <p:pic>
        <p:nvPicPr>
          <p:cNvPr id="5" name="Picture 4" descr="primer plano del dedo de un hombre sobre gráficos del mercado de cotizaciones">
            <a:extLst>
              <a:ext uri="{FF2B5EF4-FFF2-40B4-BE49-F238E27FC236}">
                <a16:creationId xmlns:a16="http://schemas.microsoft.com/office/drawing/2014/main" id="{5DC727EB-4BAC-781D-D1D8-BDE81F67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55" r="38940" b="-3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Pin de Quién soy yo? 👺 en 🍀 Videos Aleatorios [Video] | Gatitos ...">
            <a:extLst>
              <a:ext uri="{FF2B5EF4-FFF2-40B4-BE49-F238E27FC236}">
                <a16:creationId xmlns:a16="http://schemas.microsoft.com/office/drawing/2014/main" id="{AA89D585-107B-673B-10FC-26C0DFF2A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289" y="4730151"/>
            <a:ext cx="2439838" cy="21278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5114A-0628-8CC5-39AA-7EEA4266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ea typeface="+mn-lt"/>
                <a:cs typeface="+mn-lt"/>
              </a:rPr>
              <a:t>Muy positivo:</a:t>
            </a:r>
            <a:r>
              <a:rPr lang="es-ES" dirty="0">
                <a:ea typeface="+mn-lt"/>
                <a:cs typeface="+mn-lt"/>
              </a:rPr>
              <a:t> Reduce drásticamente el tiempo necesario para traducir direcciones de memoria.</a:t>
            </a:r>
            <a:endParaRPr lang="es-ES"/>
          </a:p>
          <a:p>
            <a:pPr>
              <a:lnSpc>
                <a:spcPct val="100000"/>
              </a:lnSpc>
            </a:pPr>
            <a:endParaRPr lang="es-E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s-ES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s-ES" dirty="0">
                <a:ea typeface="+mn-lt"/>
                <a:cs typeface="+mn-lt"/>
              </a:rPr>
              <a:t>Los fallos de TLB pueden degradar el rendimiento, especialmente en programas con grandes espacios de memoria o accesos dispersos.</a:t>
            </a:r>
            <a:endParaRPr lang="es-ES" dirty="0"/>
          </a:p>
          <a:p>
            <a:pPr>
              <a:lnSpc>
                <a:spcPct val="100000"/>
              </a:lnSpc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3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D336B5-0E43-C8DA-2EE7-8D2D18D6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5997"/>
            <a:ext cx="11345598" cy="68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InterweaveVTI</vt:lpstr>
      <vt:lpstr>Hardware de soporte para paginación </vt:lpstr>
      <vt:lpstr>¿Qué es la paginación?</vt:lpstr>
      <vt:lpstr>1. Unidad de Gestión de Memoria (MMU - Memory Management Unit)</vt:lpstr>
      <vt:lpstr>Impacto en el rendimiento:</vt:lpstr>
      <vt:lpstr>2. TLB (Translation Lookaside Buffer)</vt:lpstr>
      <vt:lpstr>Impacto en el rendimiento: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144</cp:revision>
  <dcterms:created xsi:type="dcterms:W3CDTF">2025-05-08T17:44:39Z</dcterms:created>
  <dcterms:modified xsi:type="dcterms:W3CDTF">2025-05-19T14:34:33Z</dcterms:modified>
</cp:coreProperties>
</file>